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276" r:id="rId4"/>
    <p:sldId id="551" r:id="rId5"/>
    <p:sldId id="576" r:id="rId6"/>
    <p:sldId id="616" r:id="rId7"/>
    <p:sldId id="617" r:id="rId8"/>
    <p:sldId id="618" r:id="rId9"/>
    <p:sldId id="619" r:id="rId10"/>
    <p:sldId id="621" r:id="rId11"/>
    <p:sldId id="622" r:id="rId12"/>
    <p:sldId id="620" r:id="rId13"/>
    <p:sldId id="547" r:id="rId14"/>
    <p:sldId id="585" r:id="rId15"/>
    <p:sldId id="579" r:id="rId16"/>
    <p:sldId id="582" r:id="rId17"/>
    <p:sldId id="580" r:id="rId18"/>
    <p:sldId id="581" r:id="rId19"/>
    <p:sldId id="584" r:id="rId20"/>
    <p:sldId id="583" r:id="rId21"/>
    <p:sldId id="586" r:id="rId22"/>
    <p:sldId id="601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5" r:id="rId31"/>
    <p:sldId id="594" r:id="rId32"/>
    <p:sldId id="545" r:id="rId33"/>
    <p:sldId id="599" r:id="rId34"/>
    <p:sldId id="600" r:id="rId35"/>
    <p:sldId id="598" r:id="rId36"/>
    <p:sldId id="597" r:id="rId37"/>
    <p:sldId id="602" r:id="rId38"/>
    <p:sldId id="603" r:id="rId39"/>
    <p:sldId id="615" r:id="rId40"/>
    <p:sldId id="623" r:id="rId41"/>
    <p:sldId id="604" r:id="rId42"/>
    <p:sldId id="605" r:id="rId43"/>
    <p:sldId id="596" r:id="rId44"/>
    <p:sldId id="610" r:id="rId45"/>
    <p:sldId id="609" r:id="rId46"/>
    <p:sldId id="608" r:id="rId47"/>
    <p:sldId id="612" r:id="rId48"/>
    <p:sldId id="611" r:id="rId49"/>
    <p:sldId id="614" r:id="rId50"/>
    <p:sldId id="457" r:id="rId51"/>
    <p:sldId id="552" r:id="rId52"/>
    <p:sldId id="553" r:id="rId53"/>
    <p:sldId id="419" r:id="rId54"/>
    <p:sldId id="420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276"/>
            <p14:sldId id="551"/>
          </p14:sldIdLst>
        </p14:section>
        <p14:section name="JDBC Essentials" id="{813DF7E2-74AB-4E3A-9B46-2566DC216237}">
          <p14:sldIdLst>
            <p14:sldId id="576"/>
            <p14:sldId id="616"/>
            <p14:sldId id="617"/>
            <p14:sldId id="618"/>
            <p14:sldId id="619"/>
            <p14:sldId id="621"/>
            <p14:sldId id="622"/>
            <p14:sldId id="620"/>
          </p14:sldIdLst>
        </p14:section>
        <p14:section name="Statements" id="{E091B124-099C-4C56-B59F-ECF8C553BAEE}">
          <p14:sldIdLst>
            <p14:sldId id="547"/>
            <p14:sldId id="585"/>
            <p14:sldId id="579"/>
            <p14:sldId id="582"/>
            <p14:sldId id="580"/>
            <p14:sldId id="581"/>
            <p14:sldId id="584"/>
            <p14:sldId id="583"/>
            <p14:sldId id="586"/>
            <p14:sldId id="601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</p14:sldIdLst>
        </p14:section>
        <p14:section name="Advanced Concepts" id="{BD60B6E9-85E7-49E8-9F66-AE28A5DD5D66}">
          <p14:sldIdLst>
            <p14:sldId id="545"/>
            <p14:sldId id="599"/>
            <p14:sldId id="600"/>
            <p14:sldId id="598"/>
            <p14:sldId id="597"/>
            <p14:sldId id="602"/>
            <p14:sldId id="603"/>
            <p14:sldId id="615"/>
            <p14:sldId id="623"/>
            <p14:sldId id="604"/>
            <p14:sldId id="605"/>
            <p14:sldId id="596"/>
            <p14:sldId id="610"/>
            <p14:sldId id="609"/>
            <p14:sldId id="608"/>
            <p14:sldId id="612"/>
            <p14:sldId id="611"/>
            <p14:sldId id="614"/>
            <p14:sldId id="457"/>
            <p14:sldId id="552"/>
            <p14:sldId id="553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85C0E"/>
    <a:srgbClr val="FBEEDC"/>
    <a:srgbClr val="CC0000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7" autoAdjust="0"/>
    <p:restoredTop sz="74447" autoAdjust="0"/>
  </p:normalViewPr>
  <p:slideViewPr>
    <p:cSldViewPr>
      <p:cViewPr>
        <p:scale>
          <a:sx n="50" d="100"/>
          <a:sy n="50" d="100"/>
        </p:scale>
        <p:origin x="1819" y="37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0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5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342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6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9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1781599"/>
            <a:ext cx="5705941" cy="686636"/>
          </a:xfrm>
        </p:spPr>
        <p:txBody>
          <a:bodyPr>
            <a:normAutofit/>
          </a:bodyPr>
          <a:lstStyle/>
          <a:p>
            <a:r>
              <a:rPr lang="en-US" dirty="0" smtClean="0"/>
              <a:t>How to use an ORM?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7212" y="3940927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6970305" y="3796677"/>
            <a:ext cx="1688797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Frameworks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&lt;build&gt;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&lt;groupId&gt;org.apache.maven.plugins&lt;/groupId&gt;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&lt;artifactId&gt;maven-compiler-plugin&lt;/artifactId&gt;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&lt;version&gt;3.5.1&lt;/version&gt;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&lt;source&gt;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&lt;/source&gt;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&lt;target&gt;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&lt;/target&gt;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&lt;/build&gt;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08812" y="4115432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 compile 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23212" y="2214111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1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18412" y="4010289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0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-1786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Hibernate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34429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ORM?</a:t>
            </a:r>
            <a:endParaRPr lang="bg-BG" alt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 dirty="0"/>
              <a:t>In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relational databases</a:t>
            </a:r>
            <a:r>
              <a:rPr lang="en-US" altLang="en-US" sz="3000" dirty="0"/>
              <a:t>, business entities are represented as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tables + relationships</a:t>
            </a:r>
            <a:endParaRPr lang="en-US" alt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 sz="3000" dirty="0"/>
              <a:t>In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object-oriented languages</a:t>
            </a:r>
            <a:r>
              <a:rPr lang="en-US" altLang="en-US" sz="3000" dirty="0"/>
              <a:t>, business entities are represented as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r>
              <a:rPr lang="en-US" altLang="en-US" sz="3000" dirty="0"/>
              <a:t>Object relational mapping frameworks </a:t>
            </a:r>
            <a:r>
              <a:rPr lang="en-US" altLang="en-US" sz="3000" dirty="0" smtClean="0"/>
              <a:t>(ORMs) are </a:t>
            </a:r>
            <a:r>
              <a:rPr lang="en-US" altLang="en-US" sz="3000" dirty="0"/>
              <a:t>used for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en-US" altLang="en-US" sz="3000" dirty="0" smtClean="0"/>
              <a:t> business </a:t>
            </a:r>
            <a:r>
              <a:rPr lang="en-US" altLang="en-US" sz="3000" dirty="0"/>
              <a:t>entities </a:t>
            </a:r>
            <a:r>
              <a:rPr lang="en-US" altLang="en-US" sz="3000" dirty="0" smtClean="0"/>
              <a:t>to database tables</a:t>
            </a:r>
            <a:endParaRPr lang="en-US" alt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995362" y="4069532"/>
            <a:ext cx="10052050" cy="2178868"/>
            <a:chOff x="1657349" y="4255703"/>
            <a:chExt cx="7966076" cy="1439862"/>
          </a:xfrm>
        </p:grpSpPr>
        <p:sp>
          <p:nvSpPr>
            <p:cNvPr id="1188868" name="Oval 4"/>
            <p:cNvSpPr>
              <a:spLocks noChangeArrowheads="1"/>
            </p:cNvSpPr>
            <p:nvPr/>
          </p:nvSpPr>
          <p:spPr bwMode="auto">
            <a:xfrm>
              <a:off x="4646612" y="4427625"/>
              <a:ext cx="2335213" cy="11039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ORM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</a:t>
              </a:r>
            </a:p>
          </p:txBody>
        </p:sp>
        <p:sp>
          <p:nvSpPr>
            <p:cNvPr id="1188869" name="Rectangle 5"/>
            <p:cNvSpPr>
              <a:spLocks noChangeArrowheads="1"/>
            </p:cNvSpPr>
            <p:nvPr/>
          </p:nvSpPr>
          <p:spPr bwMode="auto">
            <a:xfrm>
              <a:off x="1657349" y="4505859"/>
              <a:ext cx="2159000" cy="94575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Programming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</a:p>
          </p:txBody>
        </p:sp>
        <p:sp>
          <p:nvSpPr>
            <p:cNvPr id="1188871" name="Line 7"/>
            <p:cNvSpPr>
              <a:spLocks noChangeShapeType="1"/>
            </p:cNvSpPr>
            <p:nvPr/>
          </p:nvSpPr>
          <p:spPr bwMode="auto">
            <a:xfrm>
              <a:off x="3889374" y="4976428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8872" name="Line 8"/>
            <p:cNvSpPr>
              <a:spLocks noChangeShapeType="1"/>
            </p:cNvSpPr>
            <p:nvPr/>
          </p:nvSpPr>
          <p:spPr bwMode="auto">
            <a:xfrm>
              <a:off x="7064375" y="4974840"/>
              <a:ext cx="6873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88881" name="Group 17"/>
            <p:cNvGrpSpPr>
              <a:grpSpLocks/>
            </p:cNvGrpSpPr>
            <p:nvPr/>
          </p:nvGrpSpPr>
          <p:grpSpPr bwMode="auto">
            <a:xfrm>
              <a:off x="7823200" y="4255703"/>
              <a:ext cx="1800225" cy="1439862"/>
              <a:chOff x="3833" y="3067"/>
              <a:chExt cx="1088" cy="817"/>
            </a:xfrm>
          </p:grpSpPr>
          <p:sp>
            <p:nvSpPr>
              <p:cNvPr id="1188877" name="Line 13"/>
              <p:cNvSpPr>
                <a:spLocks noChangeShapeType="1"/>
              </p:cNvSpPr>
              <p:nvPr/>
            </p:nvSpPr>
            <p:spPr bwMode="auto">
              <a:xfrm>
                <a:off x="3833" y="3148"/>
                <a:ext cx="0" cy="6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80" name="Rectangle 16"/>
              <p:cNvSpPr>
                <a:spLocks noChangeArrowheads="1"/>
              </p:cNvSpPr>
              <p:nvPr/>
            </p:nvSpPr>
            <p:spPr bwMode="auto">
              <a:xfrm>
                <a:off x="3833" y="3158"/>
                <a:ext cx="1088" cy="63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91440" rIns="144000" bIns="109728" anchor="ctr" anchorCtr="1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Relational</a:t>
                </a:r>
              </a:p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Database</a:t>
                </a:r>
                <a:endParaRPr lang="en-US" alt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4" name="Oval 10"/>
              <p:cNvSpPr>
                <a:spLocks noChangeArrowheads="1"/>
              </p:cNvSpPr>
              <p:nvPr/>
            </p:nvSpPr>
            <p:spPr bwMode="auto">
              <a:xfrm>
                <a:off x="3833" y="3067"/>
                <a:ext cx="1088" cy="181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pPr algn="ctr"/>
                <a:endParaRPr lang="bg-BG" alt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5" name="Oval 11"/>
              <p:cNvSpPr>
                <a:spLocks noChangeArrowheads="1"/>
              </p:cNvSpPr>
              <p:nvPr/>
            </p:nvSpPr>
            <p:spPr bwMode="auto">
              <a:xfrm>
                <a:off x="3833" y="3702"/>
                <a:ext cx="1088" cy="18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6" name="Line 12"/>
              <p:cNvSpPr>
                <a:spLocks noChangeShapeType="1"/>
              </p:cNvSpPr>
              <p:nvPr/>
            </p:nvSpPr>
            <p:spPr bwMode="auto">
              <a:xfrm flipH="1">
                <a:off x="4920" y="3157"/>
                <a:ext cx="1" cy="6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– Concept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57"/>
              </p:ext>
            </p:extLst>
          </p:nvPr>
        </p:nvGraphicFramePr>
        <p:xfrm>
          <a:off x="367723" y="2908297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25008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91960"/>
              </p:ext>
            </p:extLst>
          </p:nvPr>
        </p:nvGraphicFramePr>
        <p:xfrm>
          <a:off x="8450546" y="2905443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4648976" y="3022746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972709" y="4246982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7001355" y="2721730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780440" y="2754958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612045" y="4302001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454141"/>
            <a:ext cx="3733106" cy="174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927" y="424511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Salsa Dance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81" y="4599057"/>
            <a:ext cx="1144906" cy="1867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28" y="2286000"/>
            <a:ext cx="1587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21" y="864481"/>
            <a:ext cx="1589660" cy="158966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6374017" y="4352050"/>
            <a:ext cx="396401" cy="201483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7894474" y="2163501"/>
            <a:ext cx="410547" cy="286159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449003" y="246190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1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898132" y="3994405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2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3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734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2171770" y="4259541"/>
            <a:ext cx="87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JPA</a:t>
            </a:r>
            <a:endParaRPr lang="bg-BG" sz="4000" dirty="0"/>
          </a:p>
        </p:txBody>
      </p:sp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5580893" y="4220771"/>
            <a:ext cx="453295" cy="150843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8164130" y="3163190"/>
            <a:ext cx="455946" cy="158253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93000" y="2461902"/>
            <a:ext cx="225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Hibernate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90028" y="3981863"/>
            <a:ext cx="2435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EclipseLink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1764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TopLink</a:t>
            </a:r>
            <a:endParaRPr lang="bg-BG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6" y="1819222"/>
            <a:ext cx="381000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03" y="472601"/>
            <a:ext cx="1943100" cy="1943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50" y="5497275"/>
            <a:ext cx="2410979" cy="81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9" y="2415701"/>
            <a:ext cx="2211388" cy="1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Different approaches to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Java ORM</a:t>
            </a:r>
            <a:r>
              <a:rPr lang="en-US" sz="3500" dirty="0" smtClean="0"/>
              <a:t>:</a:t>
            </a:r>
          </a:p>
          <a:p>
            <a:pPr lvl="1"/>
            <a:r>
              <a:rPr lang="en-US" dirty="0" smtClean="0"/>
              <a:t>POJO (Plain Old Java Objects) + XML mappings</a:t>
            </a:r>
          </a:p>
          <a:p>
            <a:pPr lvl="2"/>
            <a:r>
              <a:rPr lang="en-US" dirty="0" smtClean="0"/>
              <a:t>A bit old-fashioned, but very powerful</a:t>
            </a:r>
          </a:p>
          <a:p>
            <a:pPr lvl="2"/>
            <a:r>
              <a:rPr lang="en-US" dirty="0" smtClean="0"/>
              <a:t>Implemented in the "classical" Hibernate</a:t>
            </a:r>
            <a:endParaRPr lang="en-US" dirty="0"/>
          </a:p>
          <a:p>
            <a:pPr lvl="1"/>
            <a:r>
              <a:rPr lang="en-US" dirty="0" smtClean="0"/>
              <a:t>Annotated Java classes (POJO) mapped to DB tables</a:t>
            </a:r>
          </a:p>
          <a:p>
            <a:pPr lvl="2"/>
            <a:r>
              <a:rPr lang="en-US" dirty="0" smtClean="0"/>
              <a:t>The modern approach, based on Java annotations</a:t>
            </a:r>
          </a:p>
          <a:p>
            <a:pPr lvl="2"/>
            <a:r>
              <a:rPr lang="en-US" dirty="0" smtClean="0"/>
              <a:t>Easier to implement and maintain</a:t>
            </a:r>
          </a:p>
          <a:p>
            <a:pPr lvl="1"/>
            <a:r>
              <a:rPr lang="en-US" dirty="0" smtClean="0"/>
              <a:t>Code generation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 tool generates classes based on some ORM / persistence framework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ORM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POJO (Plain Old Java Objects) + XML mappings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Implementation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5785" y="1901695"/>
            <a:ext cx="4114800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id;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Date registrationDate;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getId()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setId(…)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getName()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setName() …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89612" y="1988254"/>
            <a:ext cx="6767400" cy="4435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name="entities.Student" table="students"&gt;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name="id" column="id"&gt;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name="name" column="first_name"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name="registrationDate" column="registration_date"/&gt;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</p:spTree>
    <p:extLst>
      <p:ext uri="{BB962C8B-B14F-4D97-AF65-F5344CB8AC3E}">
        <p14:creationId xmlns:p14="http://schemas.microsoft.com/office/powerpoint/2010/main" val="561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Maven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Hibernate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JPA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0812" y="3940927"/>
            <a:ext cx="2133598" cy="234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22" y="4797067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94612" y="2870123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Hibernate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704012" y="4724400"/>
            <a:ext cx="2590800" cy="440242"/>
          </a:xfrm>
          <a:prstGeom prst="wedgeRoundRectCallout">
            <a:avLst>
              <a:gd name="adj1" fmla="val -38766"/>
              <a:gd name="adj2" fmla="val -804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version='1.0' encoding='utf-8'?&gt;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hibernate-configuration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PUBLIC "-//Hibernate/Hibernate Configuration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"http://www.hibernate.org/dtd/hibernate-configuration-3.0.dtd"&gt;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name="hibernate.dialect"&gt;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org.hibernate.dialect.MySQL5Dialect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name="hibernate.connection.driver_class"&gt;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com.mysql.jdbc.Driver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70612" y="199331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Configuration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28012" y="46482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Dialect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2706" y="57449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Driver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&lt;!--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Settings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name="hibernate.connection.url"&gt;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jdbc:mysql://localhost:3306/school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name="hibernate.connection.username"&gt;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root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name="hibernate.connection.password"&gt;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name="hbm2ddl.auto"&gt;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25908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DB URL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79812" y="362668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578224" y="4693621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08412" y="573007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 strategy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List of XML mapping files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&lt;mapping resource="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Student.hbm.xml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&lt;/hibernate-configuration&gt;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253616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7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mapping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hibernate-mapping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"-//Hibernate/Hibernate Mapping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"http://www.hibernate.org/dtd/hibernate-mapping-3.0.dtd"&gt;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entities.Student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table="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registrationDate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registration_date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1898575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 file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457409"/>
            <a:ext cx="2590800" cy="440242"/>
          </a:xfrm>
          <a:prstGeom prst="wedgeRoundRectCallout">
            <a:avLst>
              <a:gd name="adj1" fmla="val -63472"/>
              <a:gd name="adj2" fmla="val -77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Class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43544" y="3940792"/>
            <a:ext cx="2590800" cy="440242"/>
          </a:xfrm>
          <a:prstGeom prst="wedgeRoundRectCallout">
            <a:avLst>
              <a:gd name="adj1" fmla="val -57590"/>
              <a:gd name="adj2" fmla="val -25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685212" y="4505670"/>
            <a:ext cx="2590800" cy="440242"/>
          </a:xfrm>
          <a:prstGeom prst="wedgeRoundRectCallout">
            <a:avLst>
              <a:gd name="adj1" fmla="val -65825"/>
              <a:gd name="adj2" fmla="val 303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438944" y="5694173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sessions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Configuration cfg = new Configuration();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cfg.configure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cfg.buildSessionFactory();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 session = sessionFactory.openSession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Your Code Here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6107935"/>
            <a:ext cx="3214800" cy="417067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Transaction 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373374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Service Registry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03814" y="4768321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Session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save data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530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Student joro = new Student();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session.save(student);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84812" y="3352800"/>
            <a:ext cx="2590800" cy="440242"/>
          </a:xfrm>
          <a:prstGeom prst="wedgeRoundRectCallout">
            <a:avLst>
              <a:gd name="adj1" fmla="val -59943"/>
              <a:gd name="adj2" fmla="val -31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5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Get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(Student) session.get(Student.class, 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9812" y="34290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Query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session.createQuery("FROM Student ").list();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04504" y="34349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Querying Language - HQL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3159155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Student WHERE name = 'John'"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41216" y="262817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WHERE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54868" y="5057405"/>
            <a:ext cx="11125196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AS s 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s.major AS major"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54868" y="452642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JOIN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#Hibernate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Criteria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session.createCriteria(Student.class).list();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3237288"/>
            <a:ext cx="2590800" cy="440242"/>
          </a:xfrm>
          <a:prstGeom prst="wedgeRoundRectCallout">
            <a:avLst>
              <a:gd name="adj1" fmla="val -61119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19051"/>
            <a:ext cx="12192000" cy="6838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57" y="-1905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JPA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733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About JPA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What is Java Persistence API (JPA)?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Database persistence technology for </a:t>
            </a:r>
            <a:r>
              <a:rPr lang="en-US" dirty="0" smtClean="0"/>
              <a:t>Java (official standard)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Object-relational mapping (ORM) </a:t>
            </a:r>
            <a:r>
              <a:rPr lang="en-US" sz="2800" dirty="0" smtClean="0"/>
              <a:t>technology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Operates with POJO </a:t>
            </a:r>
            <a:r>
              <a:rPr lang="en-US" sz="2800" dirty="0" smtClean="0"/>
              <a:t>entities with annotations or XML mappings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 smtClean="0"/>
              <a:t>Implemented by many ORM engines: Hibernate, </a:t>
            </a:r>
            <a:r>
              <a:rPr lang="en-US" sz="2800" noProof="1" smtClean="0"/>
              <a:t>EclipseLink</a:t>
            </a:r>
            <a:r>
              <a:rPr lang="en-US" sz="2800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JPA </a:t>
            </a:r>
            <a:r>
              <a:rPr lang="en-US" dirty="0"/>
              <a:t>maps Java classes to database tables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Maps relationships between tables as associations between classes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Provides CRUD </a:t>
            </a:r>
            <a:r>
              <a:rPr lang="en-US" dirty="0" smtClean="0"/>
              <a:t>functionality and queries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Create, read, update, </a:t>
            </a:r>
            <a:r>
              <a:rPr lang="en-US" sz="2800" dirty="0" smtClean="0"/>
              <a:t>delete + queries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90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dirty="0" smtClean="0"/>
              <a:t>is just </a:t>
            </a:r>
            <a:r>
              <a:rPr lang="en-US" dirty="0"/>
              <a:t>a POJO </a:t>
            </a:r>
            <a:r>
              <a:rPr lang="en-US" dirty="0" smtClean="0"/>
              <a:t>class</a:t>
            </a:r>
            <a:endParaRPr lang="en-US" dirty="0"/>
          </a:p>
          <a:p>
            <a:pPr lvl="1"/>
            <a:r>
              <a:rPr lang="en-US" dirty="0"/>
              <a:t>Abstract or concrete top level Java class </a:t>
            </a:r>
          </a:p>
          <a:p>
            <a:r>
              <a:rPr lang="en-US" dirty="0"/>
              <a:t>Non-final fields/properties, no-arguments constructor</a:t>
            </a:r>
          </a:p>
          <a:p>
            <a:r>
              <a:rPr lang="en-US" dirty="0"/>
              <a:t>No required interfaces</a:t>
            </a:r>
          </a:p>
          <a:p>
            <a:r>
              <a:rPr lang="en-US" dirty="0" smtClean="0"/>
              <a:t>Direct </a:t>
            </a:r>
            <a:r>
              <a:rPr lang="en-US" dirty="0"/>
              <a:t>field or property-based access</a:t>
            </a:r>
          </a:p>
          <a:p>
            <a:r>
              <a:rPr lang="en-US" dirty="0"/>
              <a:t>Getter/setter can contain logic (e.g. validation)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in JPA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JPA – </a:t>
            </a:r>
            <a:r>
              <a:rPr lang="en-US" dirty="0"/>
              <a:t>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3960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345757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31" name="Cloud 30"/>
          <p:cNvSpPr/>
          <p:nvPr/>
        </p:nvSpPr>
        <p:spPr>
          <a:xfrm>
            <a:off x="4386132" y="3112017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709865" y="4336253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6738511" y="2811001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517596" y="2844229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349201" y="4391272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Entity Class: Student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@Table(name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"students")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“birth_date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Date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birthDate;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1461"/>
              </p:ext>
            </p:extLst>
          </p:nvPr>
        </p:nvGraphicFramePr>
        <p:xfrm>
          <a:off x="8034479" y="411480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registrationDate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91340" y="1617158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79612" y="2213445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9404434" y="2521863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95940" y="2911328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085012" y="3494732"/>
            <a:ext cx="32766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782772" y="4213790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@Entity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the class as an entity or a table. 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table name. </a:t>
            </a:r>
            <a:endParaRPr lang="en-US" dirty="0" smtClean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Basic </a:t>
            </a:r>
            <a:r>
              <a:rPr lang="en-GB" dirty="0" smtClean="0"/>
              <a:t>-  </a:t>
            </a:r>
            <a:r>
              <a:rPr lang="en-GB" dirty="0"/>
              <a:t>Specifies non-constraint fields explicitly. </a:t>
            </a:r>
            <a:endParaRPr lang="en-GB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@Id </a:t>
            </a:r>
            <a:r>
              <a:rPr lang="en-US" dirty="0" smtClean="0"/>
              <a:t>- Specifies </a:t>
            </a:r>
            <a:r>
              <a:rPr lang="en-US" dirty="0"/>
              <a:t>the property, use for identity (primary key of a table) of the class.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@GeneratedValue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Specifies </a:t>
            </a:r>
            <a:r>
              <a:rPr lang="en-US" dirty="0"/>
              <a:t>how the identity attribute can be initialized such as automatic, manual, or value taken from a sequence table.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@Transient </a:t>
            </a:r>
            <a:r>
              <a:rPr lang="en-US" dirty="0" smtClean="0"/>
              <a:t>- Specifies </a:t>
            </a:r>
            <a:r>
              <a:rPr lang="en-US" dirty="0"/>
              <a:t>the property that is not persistent, i.e., the value is never stored in the database.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@Column </a:t>
            </a:r>
            <a:r>
              <a:rPr lang="en-US" dirty="0" smtClean="0"/>
              <a:t>-Specifies </a:t>
            </a:r>
            <a:r>
              <a:rPr lang="en-US" dirty="0"/>
              <a:t>the column attribute for the persistence property.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8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&lt;version&gt;5.2.2.Final&lt;/version&gt;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&lt;version&gt;6.0.4&lt;/version&gt;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80212" y="3338976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JPA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475412" y="4800600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180429"/>
            <a:ext cx="4562987" cy="52237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Configuration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6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53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Maven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902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&lt;persistence xmlns="http://java.sun.com/xml/ns/persistence" version="2.0"&gt;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&lt;persistence-unit name="school"&gt;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hibernate.connection.url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value="jdbc:mysql://localhost:3306/school"/&gt;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hibernate.connection.driver_class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value="com.mysql.jdbc.Driver"/&gt;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hibernate.connection.username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value="root"/&gt;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hibernate.connection.password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value="1234"/&gt;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hibernate.dialect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value="org.hibernate.dialect.MySQL5Dialect"/&gt;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hibernate.hbm2ddl.auto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value="create"/&gt;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hibernate.show_sql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 = "true"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&lt;/persistence-unit&gt;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&lt;/persistence&gt;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persistance.xml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save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 student = new Student("Teo", new Date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em.persist(student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44958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Persistence Context (PC</a:t>
            </a:r>
            <a:r>
              <a:rPr lang="en-US" dirty="0" smtClean="0"/>
              <a:t>) and Entities</a:t>
            </a:r>
            <a:endParaRPr 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408612" y="2514600"/>
            <a:ext cx="3352800" cy="19812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3412" y="2362200"/>
            <a:ext cx="2590800" cy="2743200"/>
          </a:xfrm>
          <a:prstGeom prst="parallelogram">
            <a:avLst>
              <a:gd name="adj" fmla="val 7657"/>
            </a:avLst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8480555" y="4909172"/>
            <a:ext cx="1236028" cy="1339030"/>
          </a:xfrm>
          <a:prstGeom prst="can">
            <a:avLst>
              <a:gd name="adj" fmla="val 27083"/>
            </a:avLst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79662" y="1628775"/>
            <a:ext cx="232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96012" y="1484313"/>
            <a:ext cx="23336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 dirty="0">
                <a:solidFill>
                  <a:schemeClr val="tx1"/>
                </a:solidFill>
              </a:rPr>
              <a:t>Persistence Context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6704012" y="4495800"/>
            <a:ext cx="1600200" cy="1447800"/>
          </a:xfrm>
          <a:custGeom>
            <a:avLst/>
            <a:gdLst>
              <a:gd name="T0" fmla="*/ 1282531 w 21600"/>
              <a:gd name="T1" fmla="*/ 0 h 21600"/>
              <a:gd name="T2" fmla="*/ 964787 w 21600"/>
              <a:gd name="T3" fmla="*/ 521878 h 21600"/>
              <a:gd name="T4" fmla="*/ 576813 w 21600"/>
              <a:gd name="T5" fmla="*/ 872903 h 21600"/>
              <a:gd name="T6" fmla="*/ 0 w 21600"/>
              <a:gd name="T7" fmla="*/ 1160385 h 21600"/>
              <a:gd name="T8" fmla="*/ 576813 w 21600"/>
              <a:gd name="T9" fmla="*/ 1447800 h 21600"/>
              <a:gd name="T10" fmla="*/ 988494 w 21600"/>
              <a:gd name="T11" fmla="*/ 1266825 h 21600"/>
              <a:gd name="T12" fmla="*/ 1400175 w 21600"/>
              <a:gd name="T13" fmla="*/ 894352 h 21600"/>
              <a:gd name="T14" fmla="*/ 1600200 w 21600"/>
              <a:gd name="T15" fmla="*/ 521878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884 w 21600"/>
              <a:gd name="T25" fmla="*/ 15723 h 21600"/>
              <a:gd name="T26" fmla="*/ 18900 w 21600"/>
              <a:gd name="T27" fmla="*/ 189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7312" y="0"/>
                </a:moveTo>
                <a:lnTo>
                  <a:pt x="13023" y="7786"/>
                </a:lnTo>
                <a:lnTo>
                  <a:pt x="15723" y="7786"/>
                </a:lnTo>
                <a:lnTo>
                  <a:pt x="15723" y="15723"/>
                </a:lnTo>
                <a:lnTo>
                  <a:pt x="7786" y="15723"/>
                </a:lnTo>
                <a:lnTo>
                  <a:pt x="7786" y="13023"/>
                </a:lnTo>
                <a:lnTo>
                  <a:pt x="0" y="17312"/>
                </a:lnTo>
                <a:lnTo>
                  <a:pt x="7786" y="21600"/>
                </a:lnTo>
                <a:lnTo>
                  <a:pt x="7786" y="18900"/>
                </a:lnTo>
                <a:lnTo>
                  <a:pt x="18900" y="18900"/>
                </a:lnTo>
                <a:lnTo>
                  <a:pt x="18900" y="7786"/>
                </a:lnTo>
                <a:lnTo>
                  <a:pt x="21600" y="7786"/>
                </a:lnTo>
                <a:lnTo>
                  <a:pt x="17312" y="0"/>
                </a:lnTo>
                <a:close/>
              </a:path>
            </a:pathLst>
          </a:cu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20702074">
            <a:off x="4418012" y="4267200"/>
            <a:ext cx="1457325" cy="457200"/>
          </a:xfrm>
          <a:prstGeom prst="leftRightArrow">
            <a:avLst>
              <a:gd name="adj1" fmla="val 34167"/>
              <a:gd name="adj2" fmla="val 67734"/>
            </a:avLst>
          </a:pr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89475" y="4892675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>
                <a:solidFill>
                  <a:schemeClr val="tx1"/>
                </a:solidFill>
              </a:rPr>
              <a:t>Entities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960812" y="2819400"/>
            <a:ext cx="1600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351212" y="3124200"/>
            <a:ext cx="2743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094412" y="28956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A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94412" y="37338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B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313612" y="33020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C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132012" y="3657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a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284412" y="2667000"/>
            <a:ext cx="1752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>
                <a:solidFill>
                  <a:schemeClr val="tx1"/>
                </a:solidFill>
              </a:rPr>
              <a:t>EntityManager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132012" y="4038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b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3351212" y="3886200"/>
            <a:ext cx="2743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5829300" y="556895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>
                <a:solidFill>
                  <a:schemeClr val="tx1"/>
                </a:solidFill>
              </a:rPr>
              <a:t>Entity state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714995" y="5520293"/>
            <a:ext cx="133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 smtClean="0">
                <a:solidFill>
                  <a:schemeClr val="tx1"/>
                </a:solidFill>
              </a:rPr>
              <a:t>Database</a:t>
            </a:r>
            <a:endParaRPr kumimoji="0"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Entity object life cycle 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20574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</a:t>
            </a:r>
            <a:endParaRPr lang="bg-BG" sz="2800" dirty="0"/>
          </a:p>
        </p:txBody>
      </p:sp>
      <p:sp>
        <p:nvSpPr>
          <p:cNvPr id="6" name="Oval 5"/>
          <p:cNvSpPr/>
          <p:nvPr/>
        </p:nvSpPr>
        <p:spPr>
          <a:xfrm>
            <a:off x="57150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Managed</a:t>
            </a:r>
            <a:endParaRPr lang="bg-BG" sz="2800" dirty="0"/>
          </a:p>
        </p:txBody>
      </p:sp>
      <p:sp>
        <p:nvSpPr>
          <p:cNvPr id="7" name="Oval 6"/>
          <p:cNvSpPr/>
          <p:nvPr/>
        </p:nvSpPr>
        <p:spPr>
          <a:xfrm>
            <a:off x="2055812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Detached</a:t>
            </a:r>
            <a:endParaRPr lang="bg-BG" sz="2800" dirty="0"/>
          </a:p>
        </p:txBody>
      </p:sp>
      <p:sp>
        <p:nvSpPr>
          <p:cNvPr id="8" name="Oval 7"/>
          <p:cNvSpPr/>
          <p:nvPr/>
        </p:nvSpPr>
        <p:spPr>
          <a:xfrm>
            <a:off x="5715000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Removed</a:t>
            </a:r>
            <a:endParaRPr lang="bg-BG" sz="2800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9829800" y="2180211"/>
            <a:ext cx="1509600" cy="2895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bg-BG" sz="2800" dirty="0"/>
          </a:p>
        </p:txBody>
      </p:sp>
      <p:sp>
        <p:nvSpPr>
          <p:cNvPr id="13" name="Up Arrow 12"/>
          <p:cNvSpPr/>
          <p:nvPr/>
        </p:nvSpPr>
        <p:spPr>
          <a:xfrm rot="5400000">
            <a:off x="4942421" y="1813178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7714227">
            <a:off x="8856169" y="2093842"/>
            <a:ext cx="223512" cy="1213420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4713317">
            <a:off x="8977072" y="4230575"/>
            <a:ext cx="221389" cy="112170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16200000">
            <a:off x="9143821" y="1769007"/>
            <a:ext cx="315322" cy="854334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Up Arrow 16"/>
          <p:cNvSpPr/>
          <p:nvPr/>
        </p:nvSpPr>
        <p:spPr>
          <a:xfrm rot="10800000" flipH="1">
            <a:off x="6400800" y="3075845"/>
            <a:ext cx="216808" cy="113481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Up Arrow 17"/>
          <p:cNvSpPr/>
          <p:nvPr/>
        </p:nvSpPr>
        <p:spPr>
          <a:xfrm>
            <a:off x="7149540" y="3075845"/>
            <a:ext cx="209888" cy="109859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Up Arrow 18"/>
          <p:cNvSpPr/>
          <p:nvPr/>
        </p:nvSpPr>
        <p:spPr>
          <a:xfrm rot="13894650" flipH="1">
            <a:off x="4462841" y="2796823"/>
            <a:ext cx="277952" cy="145485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Up Arrow 20"/>
          <p:cNvSpPr/>
          <p:nvPr/>
        </p:nvSpPr>
        <p:spPr>
          <a:xfrm rot="16200000">
            <a:off x="4832999" y="4670098"/>
            <a:ext cx="348821" cy="84190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Up Arrow 21"/>
          <p:cNvSpPr/>
          <p:nvPr/>
        </p:nvSpPr>
        <p:spPr>
          <a:xfrm rot="5400000">
            <a:off x="1189562" y="1774862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8530790" y="3391868"/>
            <a:ext cx="12990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br>
              <a:rPr lang="en-US" sz="2800" dirty="0" smtClean="0"/>
            </a:br>
            <a:r>
              <a:rPr lang="en-US" sz="2800" dirty="0" smtClean="0"/>
              <a:t>flush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99584" y="3396485"/>
            <a:ext cx="129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remove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3397" y="3941118"/>
            <a:ext cx="952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clear,</a:t>
            </a:r>
            <a:br>
              <a:rPr lang="en-US" sz="2800" dirty="0" smtClean="0"/>
            </a:br>
            <a:r>
              <a:rPr lang="en-US" sz="2800" dirty="0" smtClean="0"/>
              <a:t>close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1237" y="1396935"/>
            <a:ext cx="1320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retrieve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6118" y="1396365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3716" y="1396365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8778" y="3378351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10155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persist() </a:t>
            </a:r>
            <a:r>
              <a:rPr lang="en-US" dirty="0"/>
              <a:t>– persists given entity object into the DB (SQL INSERT)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remove() </a:t>
            </a:r>
            <a:r>
              <a:rPr lang="en-US" dirty="0"/>
              <a:t>– deletes given entity into the DB (SQL DELETE by PK)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refresh() </a:t>
            </a:r>
            <a:r>
              <a:rPr lang="en-US" dirty="0"/>
              <a:t>– reloads given entity from the DB (SQL SELECT by PK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detach() </a:t>
            </a:r>
            <a:r>
              <a:rPr lang="en-US" dirty="0"/>
              <a:t>– removes the object from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merge() </a:t>
            </a:r>
            <a:r>
              <a:rPr lang="en-US" dirty="0"/>
              <a:t>– synchronize the state of detached entity with the </a:t>
            </a:r>
            <a:r>
              <a:rPr lang="en-US" dirty="0" smtClean="0"/>
              <a:t>PC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contains() </a:t>
            </a:r>
            <a:r>
              <a:rPr lang="en-US" dirty="0" smtClean="0"/>
              <a:t>- Determine </a:t>
            </a:r>
            <a:r>
              <a:rPr lang="en-US" dirty="0"/>
              <a:t>if given entity is managed by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– writes the changes from PC in the database</a:t>
            </a:r>
            <a:endParaRPr lang="en-US" dirty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write data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52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39239"/>
          </a:xfrm>
        </p:spPr>
        <p:txBody>
          <a:bodyPr>
            <a:norm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find() </a:t>
            </a: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en-US" dirty="0"/>
              <a:t>execute a simple </a:t>
            </a:r>
            <a:r>
              <a:rPr lang="en-US" dirty="0" smtClean="0"/>
              <a:t>Select query </a:t>
            </a:r>
            <a:r>
              <a:rPr lang="en-US" dirty="0"/>
              <a:t>by PK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read data methods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655158"/>
            <a:ext cx="1158608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em.find(Student.class,1)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2109642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08612" y="51816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delete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9148" y="1917116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= em.find(Student.class,1);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em.remove(student);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9148" y="1371600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50292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Remove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Merges the state of detached entity into a managed copy of the detached entity</a:t>
            </a:r>
          </a:p>
          <a:p>
            <a:pPr lvl="1"/>
            <a:r>
              <a:rPr lang="en-US" dirty="0"/>
              <a:t>Returned entity has a different Java identity than the detached entity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May invoke SQL </a:t>
            </a:r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merge objects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22800" y="3936298"/>
            <a:ext cx="11586086" cy="1341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public </a:t>
            </a:r>
            <a:r>
              <a:rPr lang="en-US" altLang="en-US" dirty="0" smtClean="0"/>
              <a:t>Student </a:t>
            </a:r>
            <a:r>
              <a:rPr lang="en-US" altLang="en-US" dirty="0" err="1" smtClean="0"/>
              <a:t>storeUpdatedStudent</a:t>
            </a:r>
            <a:r>
              <a:rPr lang="en-US" altLang="en-US" dirty="0" smtClean="0"/>
              <a:t>(Student student) </a:t>
            </a:r>
            <a:r>
              <a:rPr lang="en-US" altLang="en-US" dirty="0"/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  return </a:t>
            </a:r>
            <a:r>
              <a:rPr lang="en-US" altLang="en-US" dirty="0" err="1" smtClean="0"/>
              <a:t>entityManager.merge</a:t>
            </a:r>
            <a:r>
              <a:rPr lang="en-US" altLang="en-US" dirty="0" smtClean="0"/>
              <a:t>(student);</a:t>
            </a:r>
            <a:endParaRPr lang="en-US" altLang="en-US" dirty="0"/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Maven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Hibernate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JPA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6" y="35052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is Maven used for?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smtClean="0"/>
              <a:t>Builds</a:t>
            </a:r>
            <a:endParaRPr lang="en-GB" dirty="0"/>
          </a:p>
          <a:p>
            <a:r>
              <a:rPr lang="en-GB" dirty="0"/>
              <a:t>    Documentation</a:t>
            </a:r>
          </a:p>
          <a:p>
            <a:r>
              <a:rPr lang="en-GB" dirty="0"/>
              <a:t>    Reporting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GB" dirty="0" smtClean="0"/>
              <a:t>    Releases</a:t>
            </a:r>
            <a:endParaRPr lang="en-GB" dirty="0"/>
          </a:p>
          <a:p>
            <a:r>
              <a:rPr lang="en-GB" dirty="0"/>
              <a:t>    Distribution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24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JDBC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680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825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037894"/>
            <a:ext cx="9126786" cy="5456628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275012" y="24384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Maven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612" y="471642"/>
            <a:ext cx="6920548" cy="6151598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5612" y="710879"/>
            <a:ext cx="2590800" cy="440242"/>
          </a:xfrm>
          <a:prstGeom prst="wedgeRoundRectCallout">
            <a:avLst>
              <a:gd name="adj1" fmla="val -61119"/>
              <a:gd name="adj2" fmla="val -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 group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1390358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Current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85760" y="2069837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15137"/>
            <a:ext cx="6993220" cy="61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71600"/>
            <a:ext cx="8511082" cy="3204304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187866" y="2753631"/>
            <a:ext cx="2590800" cy="440242"/>
          </a:xfrm>
          <a:prstGeom prst="wedgeRoundRectCallout">
            <a:avLst>
              <a:gd name="adj1" fmla="val -41707"/>
              <a:gd name="adj2" fmla="val 1030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Auto-Import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2436</Words>
  <Application>Microsoft Office PowerPoint</Application>
  <PresentationFormat>Custom</PresentationFormat>
  <Paragraphs>643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MS PGothic</vt:lpstr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ORM</vt:lpstr>
      <vt:lpstr>Table of Content</vt:lpstr>
      <vt:lpstr>Questions</vt:lpstr>
      <vt:lpstr>PowerPoint Presentation</vt:lpstr>
      <vt:lpstr>Maven basics</vt:lpstr>
      <vt:lpstr>Setup</vt:lpstr>
      <vt:lpstr>Setup</vt:lpstr>
      <vt:lpstr>Setup</vt:lpstr>
      <vt:lpstr>Setup</vt:lpstr>
      <vt:lpstr>Build</vt:lpstr>
      <vt:lpstr>Dependencies</vt:lpstr>
      <vt:lpstr>PowerPoint Presentation</vt:lpstr>
      <vt:lpstr>What is ORM?</vt:lpstr>
      <vt:lpstr>ORM – Concept</vt:lpstr>
      <vt:lpstr>ORM Frameworks – Features</vt:lpstr>
      <vt:lpstr>JPA vs Hibernate</vt:lpstr>
      <vt:lpstr>JPA vs Hibernate</vt:lpstr>
      <vt:lpstr>Java ORM Approaches</vt:lpstr>
      <vt:lpstr>Hibernate Implementation</vt:lpstr>
      <vt:lpstr>Hibernate configuration </vt:lpstr>
      <vt:lpstr>Hibernate configuration </vt:lpstr>
      <vt:lpstr>Hibernate configuration</vt:lpstr>
      <vt:lpstr>Hibernate configuration</vt:lpstr>
      <vt:lpstr>Hibernate mapping</vt:lpstr>
      <vt:lpstr>Hibernate sessions</vt:lpstr>
      <vt:lpstr>Hibernate save data</vt:lpstr>
      <vt:lpstr>Hibernate retrieve data by Get</vt:lpstr>
      <vt:lpstr>Hibernate retrieve data by Query</vt:lpstr>
      <vt:lpstr>Hibernate Querying Language - HQL</vt:lpstr>
      <vt:lpstr>Hibernate retrieve data by Criteria</vt:lpstr>
      <vt:lpstr>PowerPoint Presentation</vt:lpstr>
      <vt:lpstr>About JPA</vt:lpstr>
      <vt:lpstr>Entities in JPA</vt:lpstr>
      <vt:lpstr>JPA – Overview</vt:lpstr>
      <vt:lpstr>Mapping DB Tables to Classes</vt:lpstr>
      <vt:lpstr>Entity Class: Student</vt:lpstr>
      <vt:lpstr>Annotations</vt:lpstr>
      <vt:lpstr>JPA configuration </vt:lpstr>
      <vt:lpstr>JPA Configuration</vt:lpstr>
      <vt:lpstr>JPA Configuration</vt:lpstr>
      <vt:lpstr>JPA save objects</vt:lpstr>
      <vt:lpstr>JPA – Java Persistence API</vt:lpstr>
      <vt:lpstr>Persistence Context (PC) and Entities</vt:lpstr>
      <vt:lpstr>Entity object life cycle </vt:lpstr>
      <vt:lpstr>JPA write data methods</vt:lpstr>
      <vt:lpstr>JPA read data methods</vt:lpstr>
      <vt:lpstr>JPA delete objects</vt:lpstr>
      <vt:lpstr>JPA merge objects</vt:lpstr>
      <vt:lpstr>Summary</vt:lpstr>
      <vt:lpstr>JDBC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2016-10-24T18:39:07Z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